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3A24"/>
    <a:srgbClr val="FBEC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315" autoAdjust="0"/>
    <p:restoredTop sz="94660"/>
  </p:normalViewPr>
  <p:slideViewPr>
    <p:cSldViewPr snapToGrid="0">
      <p:cViewPr>
        <p:scale>
          <a:sx n="33" d="100"/>
          <a:sy n="33" d="100"/>
        </p:scale>
        <p:origin x="2885" y="1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F0F6293-A45C-44C8-B0DD-D6E6F53F9534}" type="datetimeFigureOut">
              <a:rPr lang="en-US" smtClean="0"/>
              <a:pPr/>
              <a:t>3/17/2017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5C5E8842-707A-4F00-A5D0-16BF8FD84BA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425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F6293-A45C-44C8-B0DD-D6E6F53F9534}" type="datetimeFigureOut">
              <a:rPr lang="en-US" smtClean="0"/>
              <a:t>3/17/2017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E8842-707A-4F00-A5D0-16BF8FD84B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327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F6293-A45C-44C8-B0DD-D6E6F53F9534}" type="datetimeFigureOut">
              <a:rPr lang="en-US" smtClean="0"/>
              <a:t>3/17/2017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E8842-707A-4F00-A5D0-16BF8FD84B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642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0352690" cy="536029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63473"/>
            <a:ext cx="10515600" cy="435133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F0F6293-A45C-44C8-B0DD-D6E6F53F9534}" type="datetimeFigureOut">
              <a:rPr lang="en-US" smtClean="0"/>
              <a:pPr/>
              <a:t>3/17/2017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5C5E8842-707A-4F00-A5D0-16BF8FD84BA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236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F0F6293-A45C-44C8-B0DD-D6E6F53F9534}" type="datetimeFigureOut">
              <a:rPr lang="en-US" smtClean="0"/>
              <a:pPr/>
              <a:t>3/17/2017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5C5E8842-707A-4F00-A5D0-16BF8FD84BA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278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F6293-A45C-44C8-B0DD-D6E6F53F9534}" type="datetimeFigureOut">
              <a:rPr lang="en-US" smtClean="0"/>
              <a:t>3/17/2017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E8842-707A-4F00-A5D0-16BF8FD84B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902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F0F6293-A45C-44C8-B0DD-D6E6F53F9534}" type="datetimeFigureOut">
              <a:rPr lang="en-US" smtClean="0"/>
              <a:pPr/>
              <a:t>3/17/2017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5C5E8842-707A-4F00-A5D0-16BF8FD84BA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298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F6293-A45C-44C8-B0DD-D6E6F53F9534}" type="datetimeFigureOut">
              <a:rPr lang="en-US" smtClean="0"/>
              <a:t>3/17/2017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E8842-707A-4F00-A5D0-16BF8FD84B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108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F6293-A45C-44C8-B0DD-D6E6F53F9534}" type="datetimeFigureOut">
              <a:rPr lang="en-US" smtClean="0"/>
              <a:t>3/17/2017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E8842-707A-4F00-A5D0-16BF8FD84B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90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F6293-A45C-44C8-B0DD-D6E6F53F9534}" type="datetimeFigureOut">
              <a:rPr lang="en-US" smtClean="0"/>
              <a:t>3/17/2017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E8842-707A-4F00-A5D0-16BF8FD84B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194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F6293-A45C-44C8-B0DD-D6E6F53F9534}" type="datetimeFigureOut">
              <a:rPr lang="en-US" smtClean="0"/>
              <a:t>3/17/2017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E8842-707A-4F00-A5D0-16BF8FD84B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788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F6293-A45C-44C8-B0DD-D6E6F53F9534}" type="datetimeFigureOut">
              <a:rPr lang="en-US" smtClean="0"/>
              <a:t>3/17/2017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E8842-707A-4F00-A5D0-16BF8FD84B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811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jpeg"/><Relationship Id="rId18" Type="http://schemas.openxmlformats.org/officeDocument/2006/relationships/image" Target="../media/image18.jpeg"/><Relationship Id="rId26" Type="http://schemas.openxmlformats.org/officeDocument/2006/relationships/image" Target="../media/image23.png"/><Relationship Id="rId3" Type="http://schemas.openxmlformats.org/officeDocument/2006/relationships/image" Target="../media/image3.png"/><Relationship Id="rId21" Type="http://schemas.openxmlformats.org/officeDocument/2006/relationships/image" Target="../media/image21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5" Type="http://schemas.openxmlformats.org/officeDocument/2006/relationships/image" Target="../media/image22.png"/><Relationship Id="rId2" Type="http://schemas.openxmlformats.org/officeDocument/2006/relationships/image" Target="../media/image2.png"/><Relationship Id="rId16" Type="http://schemas.openxmlformats.org/officeDocument/2006/relationships/image" Target="../media/image16.jpe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jpeg"/><Relationship Id="rId24" Type="http://schemas.openxmlformats.org/officeDocument/2006/relationships/hyperlink" Target="http://network.wsp-pb.com/article/the-intersection-of-resilience-sustainability-and-livability" TargetMode="External"/><Relationship Id="rId5" Type="http://schemas.openxmlformats.org/officeDocument/2006/relationships/image" Target="../media/image5.jpeg"/><Relationship Id="rId15" Type="http://schemas.openxmlformats.org/officeDocument/2006/relationships/image" Target="../media/image15.png"/><Relationship Id="rId23" Type="http://schemas.openxmlformats.org/officeDocument/2006/relationships/hyperlink" Target="http://www.thenatureofcities.com/2013/05/08/the-cities-we-want-resilient-sustainable-and-livable/" TargetMode="External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jpeg"/><Relationship Id="rId22" Type="http://schemas.openxmlformats.org/officeDocument/2006/relationships/hyperlink" Target="https://crcresearch.org/case-studies/case-studies-sustainable-infrastructure/land-use-planning/what-makes-a-city-liveable" TargetMode="External"/><Relationship Id="rId27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Images for PhD Research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9/16/2016</a:t>
            </a:r>
          </a:p>
        </p:txBody>
      </p:sp>
    </p:spTree>
    <p:extLst>
      <p:ext uri="{BB962C8B-B14F-4D97-AF65-F5344CB8AC3E}">
        <p14:creationId xmlns:p14="http://schemas.microsoft.com/office/powerpoint/2010/main" val="601445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25773" y="5592666"/>
            <a:ext cx="2438400" cy="1371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49404" y="3981690"/>
            <a:ext cx="1705725" cy="1371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25653" y="-149772"/>
            <a:ext cx="1957875" cy="1371600"/>
          </a:xfrm>
          <a:prstGeom prst="rect">
            <a:avLst/>
          </a:prstGeom>
        </p:spPr>
      </p:pic>
      <p:pic>
        <p:nvPicPr>
          <p:cNvPr id="1026" name="Picture 2" descr="http://www.whatisgeotech.org/images/underground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2451" y="6091536"/>
            <a:ext cx="2048435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brick sewer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64372" y="9443108"/>
            <a:ext cx="24384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abandoned railroad philadelphi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2451" y="2364128"/>
            <a:ext cx="18288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8"/>
          <a:srcRect l="47287" t="21110" r="16485" b="36233"/>
          <a:stretch/>
        </p:blipFill>
        <p:spPr>
          <a:xfrm>
            <a:off x="16883166" y="2119752"/>
            <a:ext cx="2259106" cy="1371600"/>
          </a:xfrm>
          <a:prstGeom prst="rect">
            <a:avLst/>
          </a:prstGeom>
        </p:spPr>
      </p:pic>
      <p:pic>
        <p:nvPicPr>
          <p:cNvPr id="1042" name="Picture 18" descr="Image result for philadelphia sewars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7811" y="4778721"/>
            <a:ext cx="2962024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Image result for livability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22"/>
          <a:stretch/>
        </p:blipFill>
        <p:spPr bwMode="auto">
          <a:xfrm>
            <a:off x="8213303" y="-2657583"/>
            <a:ext cx="3144718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Image result for accessibility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8021" y="-2661393"/>
            <a:ext cx="4000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Image result for sustainability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62"/>
          <a:stretch/>
        </p:blipFill>
        <p:spPr bwMode="auto">
          <a:xfrm>
            <a:off x="-994016" y="-2894373"/>
            <a:ext cx="6294342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Image result for sustainability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98523" y="-2665203"/>
            <a:ext cx="48006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/>
          <p:cNvGrpSpPr/>
          <p:nvPr/>
        </p:nvGrpSpPr>
        <p:grpSpPr>
          <a:xfrm>
            <a:off x="14923025" y="-2646831"/>
            <a:ext cx="2743201" cy="1659256"/>
            <a:chOff x="6230817" y="-1657327"/>
            <a:chExt cx="2743201" cy="1659256"/>
          </a:xfrm>
        </p:grpSpPr>
        <p:pic>
          <p:nvPicPr>
            <p:cNvPr id="1054" name="Picture 30" descr="Image result for resilience new growth after forest fire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30818" y="-1657327"/>
              <a:ext cx="2743200" cy="1600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6230817" y="-582846"/>
              <a:ext cx="274320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rgbClr val="FBEC3A"/>
                  </a:solidFill>
                  <a:latin typeface="BankGothic Lt BT" panose="020B0607020203060204" pitchFamily="34" charset="0"/>
                </a:rPr>
                <a:t>Resilience </a:t>
              </a:r>
              <a:endParaRPr lang="en-US" sz="3200" dirty="0">
                <a:solidFill>
                  <a:srgbClr val="FBEC3A"/>
                </a:solidFill>
                <a:latin typeface="BankGothic Lt BT" panose="020B0607020203060204" pitchFamily="34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11328213" y="-1692962"/>
            <a:ext cx="3456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 w="3175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Accessibility</a:t>
            </a:r>
            <a:endParaRPr lang="en-US" b="1" dirty="0">
              <a:ln w="3175">
                <a:solidFill>
                  <a:schemeClr val="accent3">
                    <a:lumMod val="60000"/>
                    <a:lumOff val="40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pic>
        <p:nvPicPr>
          <p:cNvPr id="1032" name="Picture 8" descr="Image result for philadelphia subway platform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1149" y="8071508"/>
            <a:ext cx="2058686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Straight Connector 28"/>
          <p:cNvCxnSpPr/>
          <p:nvPr/>
        </p:nvCxnSpPr>
        <p:spPr>
          <a:xfrm>
            <a:off x="408929" y="3981690"/>
            <a:ext cx="8915400" cy="0"/>
          </a:xfrm>
          <a:prstGeom prst="line">
            <a:avLst/>
          </a:prstGeom>
          <a:ln w="19050">
            <a:solidFill>
              <a:schemeClr val="tx1">
                <a:alpha val="4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 rot="5400000">
            <a:off x="-2236755" y="8990337"/>
            <a:ext cx="4009624" cy="244462"/>
          </a:xfrm>
          <a:prstGeom prst="rect">
            <a:avLst/>
          </a:prstGeom>
          <a:noFill/>
        </p:spPr>
        <p:txBody>
          <a:bodyPr vert="wordArtVert" wrap="square" lIns="0" tIns="0" rIns="0" bIns="0" rtlCol="0" anchor="ctr" anchorCtr="0">
            <a:spAutoFit/>
          </a:bodyPr>
          <a:lstStyle/>
          <a:p>
            <a:r>
              <a:rPr lang="en-US" sz="2000" b="1" spc="-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INSTITUTIONS</a:t>
            </a:r>
            <a:endParaRPr lang="en-US" sz="2000" spc="-3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61" b="14824"/>
          <a:stretch/>
        </p:blipFill>
        <p:spPr>
          <a:xfrm>
            <a:off x="410341" y="755698"/>
            <a:ext cx="8918225" cy="3828392"/>
          </a:xfrm>
          <a:prstGeom prst="round2DiagRect">
            <a:avLst>
              <a:gd name="adj1" fmla="val 2602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0000"/>
            </a:solidFill>
          </a:ln>
        </p:spPr>
      </p:pic>
      <p:grpSp>
        <p:nvGrpSpPr>
          <p:cNvPr id="22" name="Group 21"/>
          <p:cNvGrpSpPr/>
          <p:nvPr/>
        </p:nvGrpSpPr>
        <p:grpSpPr>
          <a:xfrm>
            <a:off x="410341" y="4001254"/>
            <a:ext cx="8906795" cy="1382762"/>
            <a:chOff x="-1" y="4485666"/>
            <a:chExt cx="8906795" cy="1382762"/>
          </a:xfrm>
        </p:grpSpPr>
        <p:pic>
          <p:nvPicPr>
            <p:cNvPr id="1030" name="Picture 6" descr="Image result for philadelphia subway platform"/>
            <p:cNvPicPr>
              <a:picLocks noChangeAspect="1" noChangeArrowheads="1"/>
            </p:cNvPicPr>
            <p:nvPr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6667" y="4485666"/>
              <a:ext cx="2057400" cy="1371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0000"/>
              </a:solidFill>
            </a:ln>
            <a:extLst/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106" b="31095"/>
            <a:stretch/>
          </p:blipFill>
          <p:spPr>
            <a:xfrm>
              <a:off x="5596256" y="4485667"/>
              <a:ext cx="1209335" cy="13715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0000"/>
              </a:solidFill>
            </a:ln>
          </p:spPr>
        </p:pic>
        <p:pic>
          <p:nvPicPr>
            <p:cNvPr id="1034" name="Picture 10" descr="Image result for philadelphia subway platform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6112" y="4485666"/>
              <a:ext cx="2110682" cy="1371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0000"/>
              </a:solidFill>
            </a:ln>
            <a:extLst/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3538270" y="4485666"/>
              <a:ext cx="2063654" cy="1371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0000"/>
              </a:solidFill>
            </a:ln>
          </p:spPr>
        </p:pic>
        <p:pic>
          <p:nvPicPr>
            <p:cNvPr id="1036" name="Picture 12" descr="Image result for abandoned railroad philadelphia"/>
            <p:cNvPicPr>
              <a:picLocks noChangeAspect="1" noChangeArrowheads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" y="4496828"/>
              <a:ext cx="2057400" cy="1371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0000"/>
              </a:solidFill>
            </a:ln>
            <a:extLst/>
          </p:spPr>
        </p:pic>
      </p:grpSp>
      <p:sp>
        <p:nvSpPr>
          <p:cNvPr id="40" name="TextBox 39"/>
          <p:cNvSpPr txBox="1"/>
          <p:nvPr/>
        </p:nvSpPr>
        <p:spPr>
          <a:xfrm>
            <a:off x="415025" y="5138123"/>
            <a:ext cx="8897162" cy="238363"/>
          </a:xfrm>
          <a:prstGeom prst="round2DiagRect">
            <a:avLst/>
          </a:prstGeom>
          <a:solidFill>
            <a:srgbClr val="5C3A24">
              <a:alpha val="28000"/>
            </a:srgbClr>
          </a:solidFill>
          <a:ln>
            <a:noFill/>
          </a:ln>
        </p:spPr>
        <p:txBody>
          <a:bodyPr wrap="square" tIns="0" bIns="0" rtlCol="0">
            <a:spAutoFit/>
          </a:bodyPr>
          <a:lstStyle/>
          <a:p>
            <a:pPr algn="r"/>
            <a:r>
              <a:rPr lang="en-US" sz="1400" b="1" spc="13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Below grade systems</a:t>
            </a:r>
            <a:endParaRPr lang="en-US" sz="1400" b="1" spc="13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0341" y="755698"/>
            <a:ext cx="5540850" cy="408623"/>
          </a:xfrm>
          <a:prstGeom prst="round2DiagRect">
            <a:avLst/>
          </a:prstGeom>
          <a:solidFill>
            <a:schemeClr val="bg2">
              <a:alpha val="47000"/>
            </a:schemeClr>
          </a:solidFill>
          <a:ln>
            <a:solidFill>
              <a:srgbClr val="000000">
                <a:alpha val="32000"/>
              </a:srgb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Intersection of the Built, Natural, and Human Systems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04245" y="10710797"/>
            <a:ext cx="8915400" cy="6155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0000"/>
            </a:solidFill>
          </a:ln>
        </p:spPr>
        <p:txBody>
          <a:bodyPr wrap="square" lIns="182880" tIns="45720" bIns="45720" rtlCol="0">
            <a:spAutoFit/>
          </a:bodyPr>
          <a:lstStyle>
            <a:defPPr>
              <a:defRPr lang="en-US"/>
            </a:defPPr>
            <a:lvl1pPr algn="just"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>
                <a:effectLst/>
              </a:rPr>
              <a:t>Regulations</a:t>
            </a:r>
            <a:r>
              <a:rPr lang="en-US" dirty="0" smtClean="0"/>
              <a:t>: </a:t>
            </a:r>
            <a:r>
              <a:rPr lang="en-US" sz="1600" b="0" dirty="0" smtClean="0">
                <a:effectLst/>
              </a:rPr>
              <a:t>Laws, Executive Orders, Permitting, Clean Water Act, Clean Air Act, Fast Act, NBIS, etc..  </a:t>
            </a:r>
            <a:endParaRPr lang="en-US" sz="1600" b="0" dirty="0">
              <a:effectLst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04245" y="5387648"/>
            <a:ext cx="8915400" cy="135421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0000"/>
            </a:solidFill>
          </a:ln>
        </p:spPr>
        <p:txBody>
          <a:bodyPr wrap="square" lIns="182880" tIns="45720" bIns="45720" rtlCol="0">
            <a:spAutoFit/>
          </a:bodyPr>
          <a:lstStyle/>
          <a:p>
            <a:pPr algn="just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Livability (Quality-of-Life) and Resilience Systems: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Environment, Climate, Economy, History and Culture, Governance Coordination, Public Health, Public Safety, Public Perception, Education, Civic Engagement,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Transportation and Mobility, Housing,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Diversity,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Recreation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Entertainment, Economic and Social Opportunity, Tolerance, Accessibility, Water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Materials Resources, Transportation and Mobility,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Civic Engagement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2"/>
              </a:rPr>
              <a:t>1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3"/>
              </a:rPr>
              <a:t>2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4"/>
              </a:rPr>
              <a:t>3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04245" y="6741172"/>
            <a:ext cx="8915400" cy="39703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0000"/>
            </a:solidFill>
          </a:ln>
        </p:spPr>
        <p:txBody>
          <a:bodyPr wrap="square" lIns="182880" tIns="45720" rIns="0" bIns="45720" rtlCol="0">
            <a:spAutoFit/>
          </a:bodyPr>
          <a:lstStyle/>
          <a:p>
            <a:pPr marL="690563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Regional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Delaware Valley Regional Planning Commission (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MPO), Marcellus Shale Coalition, I-95 Corridor Coalition, South East Pennsylvania Transit Authority (SEPTA), Delaware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River Port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Authority, PHL Airport, Public Utility Commissions, Power Generation and Distribution</a:t>
            </a:r>
          </a:p>
          <a:p>
            <a:pPr marL="690563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Emergency Responders / Emergency Management -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Pennsylvania Emergency Management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Agency, State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Local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Police, Fire Department, Emergency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Medical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Services (EMS), Towing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companies</a:t>
            </a:r>
          </a:p>
          <a:p>
            <a:pPr marL="690563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Federal Government –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FHWA, FRA, NHTSA, FAA, EPA, USGS, US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Army Corps of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Engineers, US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Coast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Guard, AMTRAK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Quasi-Gov.)</a:t>
            </a:r>
          </a:p>
          <a:p>
            <a:pPr marL="690563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Government </a:t>
            </a: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Governor’s Office,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Legislators, Pennsylvania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Environmental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Protection, PennDOT, Pennsylvania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Turnpike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Commission, Pennsylvania’s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Police, Parking Authorities</a:t>
            </a:r>
          </a:p>
          <a:p>
            <a:pPr marL="690563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 Government  -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Mayor’s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Office,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Council,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Philadelphia Planning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Commission, Department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Streets, Water Department, Philadelphia Gas Works,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License and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Inspection,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Fairmount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Park, Parks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Recreation, Bike Share</a:t>
            </a:r>
          </a:p>
          <a:p>
            <a:pPr marL="690563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Local/Community -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Committee of Highway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Supervisors, Property Owners, Developers, Economic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Groups, Philadelphia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Historical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Commission, Tourism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Groups (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VisitPhiladelphia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Carpooling/Ride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Share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organizations, The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</a:p>
          <a:p>
            <a:pPr marL="690563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Sector –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Railroad Companies,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Comcast, Colleges, Rental Car/Zipcar®, Contractors, Hospitals, Fuel-Energy Transport/Storage/Distribution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 rot="5400000">
            <a:off x="-566206" y="9520423"/>
            <a:ext cx="2215991" cy="166142"/>
          </a:xfrm>
          <a:prstGeom prst="rect">
            <a:avLst/>
          </a:prstGeom>
          <a:noFill/>
        </p:spPr>
        <p:txBody>
          <a:bodyPr vert="vert270" wrap="square" lIns="0" tIns="91440" rIns="0" bIns="45720" rtlCol="0" anchor="ctr" anchorCtr="0">
            <a:spAutoFit/>
          </a:bodyPr>
          <a:lstStyle/>
          <a:p>
            <a:r>
              <a:rPr lang="en-US" sz="1200" b="1" spc="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  <a:r>
              <a:rPr lang="en-US" sz="800" b="1" spc="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0541726" y="755698"/>
            <a:ext cx="8967993" cy="11010330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-13518227" y="-6396417"/>
            <a:ext cx="9028959" cy="10662828"/>
          </a:xfrm>
          <a:prstGeom prst="rect">
            <a:avLst/>
          </a:prstGeom>
        </p:spPr>
      </p:pic>
      <p:sp>
        <p:nvSpPr>
          <p:cNvPr id="78" name="TextBox 77"/>
          <p:cNvSpPr txBox="1"/>
          <p:nvPr/>
        </p:nvSpPr>
        <p:spPr>
          <a:xfrm rot="5400000">
            <a:off x="-81361" y="8108071"/>
            <a:ext cx="1846659" cy="142819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0">
            <a:spAutoFit/>
          </a:bodyPr>
          <a:lstStyle/>
          <a:p>
            <a:r>
              <a:rPr lang="en-US" sz="1200" b="1" spc="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INSTITUTES</a:t>
            </a:r>
            <a:endParaRPr lang="en-US" sz="800" b="1" spc="300" dirty="0"/>
          </a:p>
        </p:txBody>
      </p:sp>
      <p:sp>
        <p:nvSpPr>
          <p:cNvPr id="79" name="TextBox 78"/>
          <p:cNvSpPr txBox="1"/>
          <p:nvPr/>
        </p:nvSpPr>
        <p:spPr>
          <a:xfrm rot="5400000">
            <a:off x="80124" y="7131428"/>
            <a:ext cx="923330" cy="142819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0">
            <a:spAutoFit/>
          </a:bodyPr>
          <a:lstStyle/>
          <a:p>
            <a:r>
              <a:rPr lang="en-US" sz="1200" b="1" spc="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US" sz="1200" b="1" spc="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-7275944" y="-4940415"/>
            <a:ext cx="9028959" cy="106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814237"/>
      </p:ext>
    </p:extLst>
  </p:cSld>
  <p:clrMapOvr>
    <a:masterClrMapping/>
  </p:clrMapOvr>
</p:sld>
</file>

<file path=ppt/theme/theme1.xml><?xml version="1.0" encoding="utf-8"?>
<a:theme xmlns:a="http://schemas.openxmlformats.org/drawingml/2006/main" name="Drexe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exel" id="{46B19DCC-5865-4DDA-8685-3B87BD7623DA}" vid="{280324A4-89E8-421F-8D7F-9356ED843CC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Drexel</Template>
  <TotalTime>7613</TotalTime>
  <Words>333</Words>
  <Application>Microsoft Office PowerPoint</Application>
  <PresentationFormat>Widescreen</PresentationFormat>
  <Paragraphs>19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BankGothic Lt BT</vt:lpstr>
      <vt:lpstr>Book Antiqua</vt:lpstr>
      <vt:lpstr>Calibri</vt:lpstr>
      <vt:lpstr>Calibri Light</vt:lpstr>
      <vt:lpstr>Times New Roman</vt:lpstr>
      <vt:lpstr>Drexel</vt:lpstr>
      <vt:lpstr>Images for PhD Research</vt:lpstr>
      <vt:lpstr>PowerPoint Presentation</vt:lpstr>
    </vt:vector>
  </TitlesOfParts>
  <Company>Drexel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Images for PhD Research</dc:title>
  <dc:creator>Ben Cohen</dc:creator>
  <cp:lastModifiedBy>Benjamin Cohen</cp:lastModifiedBy>
  <cp:revision>38</cp:revision>
  <dcterms:created xsi:type="dcterms:W3CDTF">2016-09-16T19:26:51Z</dcterms:created>
  <dcterms:modified xsi:type="dcterms:W3CDTF">2017-03-20T01:25:08Z</dcterms:modified>
</cp:coreProperties>
</file>

<file path=docProps/thumbnail.jpeg>
</file>